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32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94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35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7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78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50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0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66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38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47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00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88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5145-DA11-427B-A751-78939A3EBFB1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12D4E-A4C5-492F-8EB6-0127BBF9C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41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microsoft.com/office/2007/relationships/hdphoto" Target="../media/hdphoto2.wdp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129092" y="199809"/>
            <a:ext cx="9681882" cy="6523719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74732" y="788532"/>
            <a:ext cx="9299574" cy="5687572"/>
          </a:xfrm>
          <a:prstGeom prst="roundRect">
            <a:avLst/>
          </a:prstGeom>
          <a:pattFill prst="pct3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ルート内の不要看板の</a:t>
            </a: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調査</a:t>
            </a:r>
            <a:endParaRPr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2008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月、景観阻害看板発見調査の為合同視察</a:t>
            </a:r>
          </a:p>
          <a:p>
            <a:endParaRPr lang="en-US" altLang="ja-JP" sz="13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3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有効活用方法を検討</a:t>
            </a:r>
            <a:endParaRPr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・ルート内には不要看板が多数存在していることを確</a:t>
            </a:r>
            <a:endParaRPr lang="en-US" altLang="ja-JP" sz="13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認。</a:t>
            </a:r>
          </a:p>
          <a:p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・景観形成分科会において、取り除くのではなく、再</a:t>
            </a:r>
            <a:endParaRPr lang="en-US" altLang="ja-JP" sz="13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生・有効活用へ。</a:t>
            </a:r>
          </a:p>
          <a:p>
            <a:endParaRPr lang="en-US" altLang="ja-JP" sz="13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3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デザイン案検討・設置箇所案設定</a:t>
            </a:r>
          </a:p>
          <a:p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・景観形成分科会において、ルートに相応しいデザイ</a:t>
            </a:r>
            <a:endParaRPr lang="en-US" altLang="ja-JP" sz="13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ンを検討。シーニックバイウェイの名前と新しく作</a:t>
            </a:r>
            <a:endParaRPr lang="en-US" altLang="ja-JP" sz="13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成したルートのロゴマークを入れたデザインを作成。</a:t>
            </a:r>
          </a:p>
          <a:p>
            <a:endParaRPr lang="en-US" altLang="ja-JP" sz="13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3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④掛け替えの実施</a:t>
            </a:r>
            <a:endParaRPr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・決定したデザインをＰＲ看板に掛け替え、訪れる</a:t>
            </a:r>
            <a:endParaRPr lang="en-US" altLang="ja-JP" sz="13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3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観光客に周知等のＰＲを行う活動を継続。</a:t>
            </a:r>
            <a:endParaRPr lang="en-US" altLang="ja-JP" sz="13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2010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年～</a:t>
            </a:r>
            <a:r>
              <a:rPr lang="en-US" altLang="ja-JP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2016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年：</a:t>
            </a:r>
            <a:r>
              <a:rPr lang="en-US" altLang="ja-JP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カ所実施</a:t>
            </a:r>
            <a:endParaRPr lang="ja-JP" altLang="en-US" sz="13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29" y="956543"/>
            <a:ext cx="2413598" cy="1810199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21" y="2952415"/>
            <a:ext cx="216058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P1030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07" y="1694016"/>
            <a:ext cx="21605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鹿追山麓デザイン看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3570" r="2049" b="6000"/>
          <a:stretch/>
        </p:blipFill>
        <p:spPr bwMode="auto">
          <a:xfrm>
            <a:off x="4688737" y="4232890"/>
            <a:ext cx="2138389" cy="1088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4688737" y="5320902"/>
            <a:ext cx="21383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決定した看板デザイン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54430" y="2756229"/>
            <a:ext cx="2413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会議の様子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01707" y="3314146"/>
            <a:ext cx="22334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視察調査の様子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9456919" y="1158844"/>
            <a:ext cx="0" cy="531726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6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0847" y="1956780"/>
            <a:ext cx="646331" cy="3424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32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25" dirty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2009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140847" y="4753198"/>
            <a:ext cx="646331" cy="3424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32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2010</a:t>
            </a:r>
            <a:endParaRPr lang="en-US" altLang="ja-JP" sz="1625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095703" y="1158844"/>
            <a:ext cx="646331" cy="3424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32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2008</a:t>
            </a:r>
            <a:endParaRPr lang="en-US" altLang="ja-JP" sz="1625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74732" y="303542"/>
            <a:ext cx="8896025" cy="44435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r>
              <a:rPr lang="ja-JP" altLang="en-US" sz="2400" b="1" u="sng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メイリオ" panose="020B0604030504040204" pitchFamily="50" charset="-128"/>
                <a:ea typeface="メイリオ" panose="020B0604030504040204" pitchFamily="50" charset="-128"/>
              </a:rPr>
              <a:t>　不要看板の再生・有効</a:t>
            </a:r>
            <a:r>
              <a:rPr lang="ja-JP" altLang="en-US" sz="2400" b="1" u="sng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メイリオ" panose="020B0604030504040204" pitchFamily="50" charset="-128"/>
                <a:ea typeface="メイリオ" panose="020B0604030504040204" pitchFamily="50" charset="-128"/>
              </a:rPr>
              <a:t>活用（</a:t>
            </a:r>
            <a:r>
              <a:rPr lang="en-US" altLang="ja-JP" sz="2400" b="1" u="sng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メイリオ" panose="020B0604030504040204" pitchFamily="50" charset="-128"/>
                <a:ea typeface="メイリオ" panose="020B0604030504040204" pitchFamily="50" charset="-128"/>
              </a:rPr>
              <a:t>2009</a:t>
            </a:r>
            <a:r>
              <a:rPr lang="ja-JP" altLang="en-US" sz="2400" b="1" u="sng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メイリオ" panose="020B0604030504040204" pitchFamily="50" charset="-128"/>
                <a:ea typeface="メイリオ" panose="020B0604030504040204" pitchFamily="50" charset="-128"/>
              </a:rPr>
              <a:t>年～</a:t>
            </a:r>
            <a:r>
              <a:rPr lang="en-US" altLang="ja-JP" sz="2400" b="1" u="sng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400" b="1" u="sng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メイリオ" panose="020B0604030504040204" pitchFamily="50" charset="-128"/>
                <a:ea typeface="メイリオ" panose="020B0604030504040204" pitchFamily="50" charset="-128"/>
              </a:rPr>
              <a:t>年：継続中）</a:t>
            </a:r>
            <a:r>
              <a:rPr lang="ja-JP" altLang="en-US" sz="2400" b="1" u="sng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95" y="4753198"/>
            <a:ext cx="2308462" cy="18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7572046" y="6162326"/>
            <a:ext cx="1548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看板掛け替え位置図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83173" y="5787863"/>
            <a:ext cx="18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endParaRPr kumimoji="1" lang="ja-JP" altLang="en-US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346169" y="5637133"/>
            <a:ext cx="18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kumimoji="1" lang="ja-JP" altLang="en-US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320042" y="5637133"/>
            <a:ext cx="18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kumimoji="1" lang="ja-JP" altLang="en-US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763901" y="5838969"/>
            <a:ext cx="141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endParaRPr kumimoji="1" lang="ja-JP" altLang="en-US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937582" y="5261562"/>
            <a:ext cx="18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endParaRPr kumimoji="1" lang="ja-JP" altLang="en-US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694210" y="5236812"/>
            <a:ext cx="18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</a:t>
            </a:r>
            <a:endParaRPr kumimoji="1" lang="ja-JP" altLang="en-US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7785600" y="58539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942620" y="5601874"/>
            <a:ext cx="18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  <a:endParaRPr kumimoji="1" lang="ja-JP" altLang="en-US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85155" y="4546064"/>
            <a:ext cx="2182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視察調査の様子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73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129092" y="199809"/>
            <a:ext cx="9681882" cy="6523719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415512" y="730226"/>
            <a:ext cx="9299574" cy="5993301"/>
          </a:xfrm>
          <a:prstGeom prst="roundRect">
            <a:avLst/>
          </a:prstGeom>
          <a:pattFill prst="pct3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①新得町　国道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38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号沿い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（ヨークシャーファーム付近）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↓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②足寄町　国道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241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号沿い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（道東道足寄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入口）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↓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③鹿追町瓜幕　道道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85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号沿い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↓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④上士幌町　国道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241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号沿い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（国道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373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号との分岐点）</a:t>
            </a: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↓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⑤足寄町　国道</a:t>
            </a:r>
            <a:r>
              <a:rPr lang="en-US" altLang="zh-CN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241</a:t>
            </a:r>
            <a:r>
              <a:rPr lang="zh-CN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号茂足寄付近</a:t>
            </a: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↓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⑥足寄町　国道</a:t>
            </a:r>
            <a:r>
              <a:rPr lang="en-US" altLang="zh-CN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241</a:t>
            </a:r>
            <a:r>
              <a:rPr lang="zh-CN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号茂足寄付近</a:t>
            </a:r>
            <a:endParaRPr lang="en-US" altLang="zh-CN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↓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⑦士幌町　国道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241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号沿い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（旧道の駅「ピア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しほろ」付近）</a:t>
            </a:r>
            <a:endParaRPr lang="en-US" altLang="ja-JP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74732" y="240325"/>
            <a:ext cx="3535583" cy="44435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r>
              <a:rPr lang="ja-JP" altLang="en-US" sz="2400" b="1" u="sng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メイリオ" panose="020B0604030504040204" pitchFamily="50" charset="-128"/>
                <a:ea typeface="メイリオ" panose="020B0604030504040204" pitchFamily="50" charset="-128"/>
              </a:rPr>
              <a:t>　掛け替えた看板の事例</a:t>
            </a:r>
            <a:endParaRPr lang="ja-JP" altLang="en-US" sz="2400" b="1" u="sng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H="1">
            <a:off x="8658492" y="1064835"/>
            <a:ext cx="5198" cy="5592948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6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8337602" y="1595136"/>
            <a:ext cx="646331" cy="3424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32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2011</a:t>
            </a:r>
            <a:endParaRPr lang="en-US" altLang="ja-JP" sz="1625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340525" y="5283315"/>
            <a:ext cx="646331" cy="3424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32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2015</a:t>
            </a:r>
            <a:endParaRPr lang="en-US" altLang="ja-JP" sz="1625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8340525" y="722434"/>
            <a:ext cx="646331" cy="3424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32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2010</a:t>
            </a:r>
            <a:endParaRPr lang="en-US" altLang="ja-JP" sz="1625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8337602" y="2593548"/>
            <a:ext cx="646331" cy="3424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32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2012</a:t>
            </a:r>
            <a:endParaRPr lang="en-US" altLang="ja-JP" sz="1625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8337602" y="3540969"/>
            <a:ext cx="646331" cy="3424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32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2013</a:t>
            </a:r>
            <a:endParaRPr lang="en-US" altLang="ja-JP" sz="1625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8335326" y="4431635"/>
            <a:ext cx="646331" cy="3424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32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2014</a:t>
            </a:r>
            <a:endParaRPr lang="en-US" altLang="ja-JP" sz="1625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8334953" y="6059535"/>
            <a:ext cx="646331" cy="3424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32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kumimoji="1" sz="2000">
                <a:solidFill>
                  <a:schemeClr val="tx1"/>
                </a:solidFill>
                <a:latin typeface="Gill Sans MT" pitchFamily="34" charset="0"/>
                <a:ea typeface="HGｺﾞｼｯｸE" panose="020B09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2016</a:t>
            </a:r>
            <a:endParaRPr lang="en-US" altLang="ja-JP" sz="1625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987554" y="280707"/>
            <a:ext cx="6478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dirty="0"/>
              <a:t>before</a:t>
            </a:r>
            <a:endParaRPr lang="ja-JP" altLang="en-US" sz="13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26647" y="278836"/>
            <a:ext cx="6478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00" dirty="0"/>
              <a:t>after</a:t>
            </a:r>
            <a:endParaRPr lang="ja-JP" altLang="en-US" sz="1300" dirty="0"/>
          </a:p>
        </p:txBody>
      </p:sp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97" y="511809"/>
            <a:ext cx="1287364" cy="88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51" y="512986"/>
            <a:ext cx="1288800" cy="88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20" y="1409967"/>
            <a:ext cx="1288800" cy="89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"/>
          <a:stretch/>
        </p:blipFill>
        <p:spPr bwMode="auto">
          <a:xfrm>
            <a:off x="6312351" y="1422710"/>
            <a:ext cx="1288800" cy="8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" descr="CIMG184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5"/>
          <a:stretch/>
        </p:blipFill>
        <p:spPr bwMode="auto">
          <a:xfrm>
            <a:off x="4680793" y="2316431"/>
            <a:ext cx="1288800" cy="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IMGP0371@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54" y="2313611"/>
            <a:ext cx="1288800" cy="90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1" descr="CIMG18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20" y="3236169"/>
            <a:ext cx="1288800" cy="95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" descr="P103038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"/>
          <a:stretch/>
        </p:blipFill>
        <p:spPr bwMode="auto">
          <a:xfrm>
            <a:off x="6306154" y="3242207"/>
            <a:ext cx="1288800" cy="94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図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6"/>
          <a:stretch/>
        </p:blipFill>
        <p:spPr bwMode="auto">
          <a:xfrm>
            <a:off x="4676320" y="4204632"/>
            <a:ext cx="1288800" cy="82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図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54" y="4207421"/>
            <a:ext cx="1288800" cy="82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図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7"/>
          <a:stretch/>
        </p:blipFill>
        <p:spPr bwMode="auto">
          <a:xfrm>
            <a:off x="4667061" y="5045657"/>
            <a:ext cx="1288800" cy="80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図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"/>
          <a:stretch/>
        </p:blipFill>
        <p:spPr bwMode="auto">
          <a:xfrm>
            <a:off x="6306154" y="5044286"/>
            <a:ext cx="1288800" cy="8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581"/>
          <a:stretch/>
        </p:blipFill>
        <p:spPr>
          <a:xfrm>
            <a:off x="4676320" y="5865787"/>
            <a:ext cx="1288800" cy="791996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15436"/>
          <a:stretch/>
        </p:blipFill>
        <p:spPr>
          <a:xfrm>
            <a:off x="6306154" y="5862614"/>
            <a:ext cx="1288800" cy="7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80</Words>
  <Application>Microsoft Office PowerPoint</Application>
  <PresentationFormat>A4 210 x 297 mm</PresentationFormat>
  <Paragraphs>70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Ｐゴシック</vt:lpstr>
      <vt:lpstr>メイリオ</vt:lpstr>
      <vt:lpstr>小塚ゴシック Pro 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konno</dc:creator>
  <cp:lastModifiedBy>m-nakata</cp:lastModifiedBy>
  <cp:revision>28</cp:revision>
  <dcterms:created xsi:type="dcterms:W3CDTF">2019-02-13T04:32:48Z</dcterms:created>
  <dcterms:modified xsi:type="dcterms:W3CDTF">2019-02-13T09:33:23Z</dcterms:modified>
</cp:coreProperties>
</file>